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örnwall Pia" userId="527fb0d4-b6b7-4b96-90d1-ebfd33473409" providerId="ADAL" clId="{0996A7B4-F8A0-4F5D-A4FA-3EA95271F94E}"/>
    <pc:docChg chg="modSld">
      <pc:chgData name="Törnwall Pia" userId="527fb0d4-b6b7-4b96-90d1-ebfd33473409" providerId="ADAL" clId="{0996A7B4-F8A0-4F5D-A4FA-3EA95271F94E}" dt="2024-05-02T06:46:48.295" v="0" actId="1076"/>
      <pc:docMkLst>
        <pc:docMk/>
      </pc:docMkLst>
      <pc:sldChg chg="modSp mod">
        <pc:chgData name="Törnwall Pia" userId="527fb0d4-b6b7-4b96-90d1-ebfd33473409" providerId="ADAL" clId="{0996A7B4-F8A0-4F5D-A4FA-3EA95271F94E}" dt="2024-05-02T06:46:48.295" v="0" actId="1076"/>
        <pc:sldMkLst>
          <pc:docMk/>
          <pc:sldMk cId="0" sldId="257"/>
        </pc:sldMkLst>
        <pc:grpChg chg="mod">
          <ac:chgData name="Törnwall Pia" userId="527fb0d4-b6b7-4b96-90d1-ebfd33473409" providerId="ADAL" clId="{0996A7B4-F8A0-4F5D-A4FA-3EA95271F94E}" dt="2024-05-02T06:46:48.295" v="0" actId="1076"/>
          <ac:grpSpMkLst>
            <pc:docMk/>
            <pc:sldMk cId="0" sldId="257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10286999"/>
                </a:lnTo>
                <a:close/>
              </a:path>
            </a:pathLst>
          </a:custGeom>
          <a:solidFill>
            <a:srgbClr val="F5B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11160" y="291206"/>
            <a:ext cx="17665700" cy="9704705"/>
          </a:xfrm>
          <a:custGeom>
            <a:avLst/>
            <a:gdLst/>
            <a:ahLst/>
            <a:cxnLst/>
            <a:rect l="l" t="t" r="r" b="b"/>
            <a:pathLst>
              <a:path w="17665700" h="9704705">
                <a:moveTo>
                  <a:pt x="17665379" y="9704585"/>
                </a:moveTo>
                <a:lnTo>
                  <a:pt x="0" y="9704585"/>
                </a:lnTo>
                <a:lnTo>
                  <a:pt x="0" y="0"/>
                </a:lnTo>
                <a:lnTo>
                  <a:pt x="17665379" y="0"/>
                </a:lnTo>
                <a:lnTo>
                  <a:pt x="17665379" y="9704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7800" y="588365"/>
            <a:ext cx="8381365" cy="122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990" y="2463556"/>
            <a:ext cx="9657715" cy="671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3535" y="0"/>
                </a:lnTo>
                <a:lnTo>
                  <a:pt x="18283535" y="10287000"/>
                </a:lnTo>
                <a:close/>
              </a:path>
            </a:pathLst>
          </a:custGeom>
          <a:solidFill>
            <a:srgbClr val="F6B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160" y="291206"/>
            <a:ext cx="17665700" cy="9704705"/>
          </a:xfrm>
          <a:custGeom>
            <a:avLst/>
            <a:gdLst/>
            <a:ahLst/>
            <a:cxnLst/>
            <a:rect l="l" t="t" r="r" b="b"/>
            <a:pathLst>
              <a:path w="17665700" h="9704705">
                <a:moveTo>
                  <a:pt x="17665380" y="9704586"/>
                </a:moveTo>
                <a:lnTo>
                  <a:pt x="0" y="9704586"/>
                </a:lnTo>
                <a:lnTo>
                  <a:pt x="0" y="0"/>
                </a:lnTo>
                <a:lnTo>
                  <a:pt x="17665380" y="0"/>
                </a:lnTo>
                <a:lnTo>
                  <a:pt x="17665380" y="9704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104107" y="291206"/>
            <a:ext cx="7877175" cy="9705975"/>
            <a:chOff x="10104107" y="291206"/>
            <a:chExt cx="7877175" cy="9705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4107" y="291206"/>
              <a:ext cx="7877174" cy="9705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10720" y="596682"/>
              <a:ext cx="2085973" cy="8667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37800" y="2405030"/>
            <a:ext cx="8853805" cy="671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8805">
              <a:lnSpc>
                <a:spcPct val="116100"/>
              </a:lnSpc>
              <a:spcBef>
                <a:spcPts val="100"/>
              </a:spcBef>
            </a:pPr>
            <a:r>
              <a:rPr sz="2100" spc="65" dirty="0">
                <a:latin typeface="Tahoma"/>
                <a:cs typeface="Tahoma"/>
              </a:rPr>
              <a:t>Elämä</a:t>
            </a:r>
            <a:r>
              <a:rPr sz="2100" spc="-4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siirtyy</a:t>
            </a:r>
            <a:r>
              <a:rPr sz="2100" spc="-4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yhä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enemmissä</a:t>
            </a:r>
            <a:r>
              <a:rPr sz="2100" spc="-45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määrin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virtuaalimaailmaan. </a:t>
            </a:r>
            <a:r>
              <a:rPr sz="2100" spc="75" dirty="0">
                <a:latin typeface="Tahoma"/>
                <a:cs typeface="Tahoma"/>
              </a:rPr>
              <a:t>Organisaatioiden</a:t>
            </a:r>
            <a:r>
              <a:rPr sz="2100" spc="-95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tarjoamista</a:t>
            </a:r>
            <a:r>
              <a:rPr sz="2100" spc="-95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lähipalvelusta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tulee</a:t>
            </a:r>
            <a:r>
              <a:rPr sz="2100" spc="-95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tällöin</a:t>
            </a:r>
            <a:r>
              <a:rPr sz="2100" spc="-95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korkean </a:t>
            </a:r>
            <a:r>
              <a:rPr sz="2100" spc="80" dirty="0">
                <a:latin typeface="Tahoma"/>
                <a:cs typeface="Tahoma"/>
              </a:rPr>
              <a:t>laadun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spc="50" dirty="0">
                <a:latin typeface="Tahoma"/>
                <a:cs typeface="Tahoma"/>
              </a:rPr>
              <a:t>palveluita.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Työelämän,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palveluiden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ja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opiskelun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spc="45" dirty="0">
                <a:latin typeface="Tahoma"/>
                <a:cs typeface="Tahoma"/>
              </a:rPr>
              <a:t>siirtyessä </a:t>
            </a:r>
            <a:r>
              <a:rPr sz="2100" spc="80" dirty="0">
                <a:latin typeface="Tahoma"/>
                <a:cs typeface="Tahoma"/>
              </a:rPr>
              <a:t>vahvemmin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50" dirty="0">
                <a:latin typeface="Tahoma"/>
                <a:cs typeface="Tahoma"/>
              </a:rPr>
              <a:t>verkkoon,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verkko-</a:t>
            </a:r>
            <a:r>
              <a:rPr sz="2100" spc="80" dirty="0">
                <a:latin typeface="Tahoma"/>
                <a:cs typeface="Tahoma"/>
              </a:rPr>
              <a:t>oppimisympäristön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pedagogisuus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ja </a:t>
            </a:r>
            <a:r>
              <a:rPr sz="2100" spc="70" dirty="0">
                <a:latin typeface="Tahoma"/>
                <a:cs typeface="Tahoma"/>
              </a:rPr>
              <a:t>verkkotyöelämän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taidot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korostuvat.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Esimerkiksi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45" dirty="0">
                <a:latin typeface="Tahoma"/>
                <a:cs typeface="Tahoma"/>
              </a:rPr>
              <a:t>etätyöskentelyn </a:t>
            </a:r>
            <a:r>
              <a:rPr sz="2100" spc="60" dirty="0">
                <a:latin typeface="Tahoma"/>
                <a:cs typeface="Tahoma"/>
              </a:rPr>
              <a:t>fasilitointitaitojen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merkitys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spc="50" dirty="0">
                <a:latin typeface="Tahoma"/>
                <a:cs typeface="Tahoma"/>
              </a:rPr>
              <a:t>kasvaa</a:t>
            </a:r>
            <a:r>
              <a:rPr sz="2100" spc="-80" dirty="0">
                <a:latin typeface="Tahoma"/>
                <a:cs typeface="Tahoma"/>
              </a:rPr>
              <a:t> </a:t>
            </a:r>
            <a:r>
              <a:rPr sz="2100" spc="45" dirty="0">
                <a:latin typeface="Tahoma"/>
                <a:cs typeface="Tahoma"/>
              </a:rPr>
              <a:t>entisestään.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10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sz="2100" spc="70" dirty="0">
                <a:latin typeface="Tahoma"/>
                <a:cs typeface="Tahoma"/>
              </a:rPr>
              <a:t>Verkko-</a:t>
            </a:r>
            <a:r>
              <a:rPr sz="2100" spc="65" dirty="0">
                <a:latin typeface="Tahoma"/>
                <a:cs typeface="Tahoma"/>
              </a:rPr>
              <a:t>opinnot</a:t>
            </a:r>
            <a:r>
              <a:rPr sz="2100" spc="60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ja</a:t>
            </a:r>
            <a:r>
              <a:rPr sz="2100" spc="6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etätyöskentely</a:t>
            </a:r>
            <a:r>
              <a:rPr sz="2100" spc="60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haastavat</a:t>
            </a:r>
            <a:r>
              <a:rPr sz="2100" spc="6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keskittymiskykyä,</a:t>
            </a:r>
            <a:r>
              <a:rPr sz="2100" spc="60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työnimua </a:t>
            </a:r>
            <a:r>
              <a:rPr sz="2100" dirty="0">
                <a:latin typeface="Tahoma"/>
                <a:cs typeface="Tahoma"/>
              </a:rPr>
              <a:t>ja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spc="50" dirty="0">
                <a:latin typeface="Tahoma"/>
                <a:cs typeface="Tahoma"/>
              </a:rPr>
              <a:t>lisäävät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opintojen</a:t>
            </a:r>
            <a:r>
              <a:rPr sz="2100" spc="-2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keskeytyksiä.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Työ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verkossa</a:t>
            </a:r>
            <a:r>
              <a:rPr sz="2100" spc="-25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haastaa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osallistumista </a:t>
            </a:r>
            <a:r>
              <a:rPr sz="2100" dirty="0">
                <a:latin typeface="Tahoma"/>
                <a:cs typeface="Tahoma"/>
              </a:rPr>
              <a:t>ja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sitoutumista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työyhteisöön.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Työn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spc="50" dirty="0">
                <a:latin typeface="Tahoma"/>
                <a:cs typeface="Tahoma"/>
              </a:rPr>
              <a:t>merkityksellisyys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ja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spc="50" dirty="0">
                <a:latin typeface="Tahoma"/>
                <a:cs typeface="Tahoma"/>
              </a:rPr>
              <a:t>itsensä </a:t>
            </a:r>
            <a:r>
              <a:rPr sz="2100" spc="75" dirty="0">
                <a:latin typeface="Tahoma"/>
                <a:cs typeface="Tahoma"/>
              </a:rPr>
              <a:t>toteuttamisen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tarve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lisääntyy.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2100">
              <a:latin typeface="Tahoma"/>
              <a:cs typeface="Tahoma"/>
            </a:endParaRPr>
          </a:p>
          <a:p>
            <a:pPr marL="12700" marR="93980">
              <a:lnSpc>
                <a:spcPct val="116100"/>
              </a:lnSpc>
            </a:pPr>
            <a:r>
              <a:rPr sz="2100" spc="70" dirty="0">
                <a:latin typeface="Tahoma"/>
                <a:cs typeface="Tahoma"/>
              </a:rPr>
              <a:t>Verkkokiusaamisen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lisääntyessä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tarve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50" dirty="0">
                <a:latin typeface="Tahoma"/>
                <a:cs typeface="Tahoma"/>
              </a:rPr>
              <a:t>digikäytöstaitojen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opetukselle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ja </a:t>
            </a:r>
            <a:r>
              <a:rPr sz="2100" spc="75" dirty="0">
                <a:latin typeface="Tahoma"/>
                <a:cs typeface="Tahoma"/>
              </a:rPr>
              <a:t>osaamiselle</a:t>
            </a:r>
            <a:r>
              <a:rPr sz="2100" spc="-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kasvaa. Kirjoitus-</a:t>
            </a:r>
            <a:r>
              <a:rPr sz="2100" spc="-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ja </a:t>
            </a:r>
            <a:r>
              <a:rPr sz="2100" spc="70" dirty="0">
                <a:latin typeface="Tahoma"/>
                <a:cs typeface="Tahoma"/>
              </a:rPr>
              <a:t>lukutaito</a:t>
            </a:r>
            <a:r>
              <a:rPr sz="2100" spc="-5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heikkenee</a:t>
            </a:r>
            <a:r>
              <a:rPr sz="2100" dirty="0">
                <a:latin typeface="Tahoma"/>
                <a:cs typeface="Tahoma"/>
              </a:rPr>
              <a:t> </a:t>
            </a:r>
            <a:r>
              <a:rPr sz="2100" spc="-20" dirty="0">
                <a:latin typeface="Tahoma"/>
                <a:cs typeface="Tahoma"/>
              </a:rPr>
              <a:t>yhä.</a:t>
            </a:r>
            <a:endParaRPr sz="2100">
              <a:latin typeface="Tahoma"/>
              <a:cs typeface="Tahoma"/>
            </a:endParaRPr>
          </a:p>
          <a:p>
            <a:pPr marL="12700" marR="153670">
              <a:lnSpc>
                <a:spcPct val="116100"/>
              </a:lnSpc>
            </a:pPr>
            <a:r>
              <a:rPr sz="2100" spc="70" dirty="0">
                <a:latin typeface="Tahoma"/>
                <a:cs typeface="Tahoma"/>
              </a:rPr>
              <a:t>Oppilaitoksissa</a:t>
            </a:r>
            <a:r>
              <a:rPr sz="2100" spc="-95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opetetaan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vuorovaikutustaitoja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vahvemmin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niin </a:t>
            </a:r>
            <a:r>
              <a:rPr sz="2100" spc="55" dirty="0">
                <a:latin typeface="Tahoma"/>
                <a:cs typeface="Tahoma"/>
              </a:rPr>
              <a:t>fyysiseen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kuin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virtuaaliseen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kanssakäymiseen.</a:t>
            </a:r>
            <a:r>
              <a:rPr sz="2100" spc="-90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Vuorovaikutuksen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40" dirty="0">
                <a:latin typeface="Tahoma"/>
                <a:cs typeface="Tahoma"/>
              </a:rPr>
              <a:t>sekä </a:t>
            </a:r>
            <a:r>
              <a:rPr sz="2100" spc="65" dirty="0">
                <a:latin typeface="Tahoma"/>
                <a:cs typeface="Tahoma"/>
              </a:rPr>
              <a:t>läheisyyden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kokemiseen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ja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opettamiseen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hyödynnetään</a:t>
            </a:r>
            <a:r>
              <a:rPr sz="2100" spc="-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VR-laseja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ja </a:t>
            </a:r>
            <a:r>
              <a:rPr sz="2100" spc="40" dirty="0">
                <a:latin typeface="Tahoma"/>
                <a:cs typeface="Tahoma"/>
              </a:rPr>
              <a:t>läheisyysrobottia.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7800" y="798823"/>
            <a:ext cx="9069705" cy="12255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pc="-240" dirty="0"/>
              <a:t>Elämä</a:t>
            </a:r>
            <a:r>
              <a:rPr spc="-210" dirty="0"/>
              <a:t> </a:t>
            </a:r>
            <a:r>
              <a:rPr spc="-110" dirty="0"/>
              <a:t>virtuaalimaailmassa: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pc="-204" dirty="0"/>
              <a:t>Työn,</a:t>
            </a:r>
            <a:r>
              <a:rPr spc="-235" dirty="0"/>
              <a:t> </a:t>
            </a:r>
            <a:r>
              <a:rPr spc="-165" dirty="0"/>
              <a:t>opiskelun</a:t>
            </a:r>
            <a:r>
              <a:rPr spc="-229" dirty="0"/>
              <a:t> </a:t>
            </a:r>
            <a:r>
              <a:rPr spc="-170" dirty="0"/>
              <a:t>ja</a:t>
            </a:r>
            <a:r>
              <a:rPr spc="-229" dirty="0"/>
              <a:t> </a:t>
            </a:r>
            <a:r>
              <a:rPr spc="-190" dirty="0"/>
              <a:t>pedagogiikan</a:t>
            </a:r>
            <a:r>
              <a:rPr spc="-229" dirty="0"/>
              <a:t> </a:t>
            </a:r>
            <a:r>
              <a:rPr spc="-140" dirty="0"/>
              <a:t>haasteet!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23466" y="215006"/>
            <a:ext cx="6753225" cy="9705975"/>
            <a:chOff x="11223466" y="291206"/>
            <a:chExt cx="6753225" cy="9705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23466" y="291206"/>
              <a:ext cx="6753224" cy="9705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10720" y="596682"/>
              <a:ext cx="2085974" cy="8667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116100"/>
              </a:lnSpc>
              <a:spcBef>
                <a:spcPts val="100"/>
              </a:spcBef>
            </a:pPr>
            <a:r>
              <a:rPr spc="-35" dirty="0"/>
              <a:t>Osaltaan</a:t>
            </a:r>
            <a:r>
              <a:rPr spc="-100" dirty="0"/>
              <a:t> </a:t>
            </a:r>
            <a:r>
              <a:rPr spc="-30" dirty="0"/>
              <a:t>reaali-</a:t>
            </a:r>
            <a:r>
              <a:rPr spc="-95" dirty="0"/>
              <a:t> </a:t>
            </a:r>
            <a:r>
              <a:rPr spc="-55" dirty="0"/>
              <a:t>ja</a:t>
            </a:r>
            <a:r>
              <a:rPr spc="-100" dirty="0"/>
              <a:t> </a:t>
            </a:r>
            <a:r>
              <a:rPr spc="-45" dirty="0"/>
              <a:t>virtuaalimaailmat</a:t>
            </a:r>
            <a:r>
              <a:rPr spc="-95" dirty="0"/>
              <a:t> </a:t>
            </a:r>
            <a:r>
              <a:rPr spc="-40" dirty="0"/>
              <a:t>eriytyvät</a:t>
            </a:r>
            <a:r>
              <a:rPr spc="-95" dirty="0"/>
              <a:t> </a:t>
            </a:r>
            <a:r>
              <a:rPr spc="-60" dirty="0"/>
              <a:t>toisistaan,</a:t>
            </a:r>
            <a:r>
              <a:rPr spc="-100" dirty="0"/>
              <a:t> </a:t>
            </a:r>
            <a:r>
              <a:rPr spc="-10" dirty="0"/>
              <a:t>esimerkkinä </a:t>
            </a:r>
            <a:r>
              <a:rPr spc="-45" dirty="0"/>
              <a:t>ihmisten</a:t>
            </a:r>
            <a:r>
              <a:rPr spc="-95" dirty="0"/>
              <a:t> </a:t>
            </a:r>
            <a:r>
              <a:rPr spc="-45" dirty="0"/>
              <a:t>riippuvuus</a:t>
            </a:r>
            <a:r>
              <a:rPr spc="-95" dirty="0"/>
              <a:t> </a:t>
            </a:r>
            <a:r>
              <a:rPr spc="-55" dirty="0"/>
              <a:t>ja</a:t>
            </a:r>
            <a:r>
              <a:rPr spc="-95" dirty="0"/>
              <a:t> </a:t>
            </a:r>
            <a:r>
              <a:rPr spc="-30" dirty="0"/>
              <a:t>uppoutuminen</a:t>
            </a:r>
            <a:r>
              <a:rPr spc="-95" dirty="0"/>
              <a:t> </a:t>
            </a:r>
            <a:r>
              <a:rPr spc="-50" dirty="0"/>
              <a:t>pelimaailmaan.</a:t>
            </a:r>
            <a:r>
              <a:rPr spc="-95" dirty="0"/>
              <a:t> </a:t>
            </a:r>
            <a:r>
              <a:rPr spc="-55" dirty="0"/>
              <a:t>Toisaalta</a:t>
            </a:r>
            <a:r>
              <a:rPr spc="-95" dirty="0"/>
              <a:t> </a:t>
            </a:r>
            <a:r>
              <a:rPr dirty="0"/>
              <a:t>ne</a:t>
            </a:r>
            <a:r>
              <a:rPr spc="-95" dirty="0"/>
              <a:t> </a:t>
            </a:r>
            <a:r>
              <a:rPr spc="-10" dirty="0"/>
              <a:t>nivoutuvat </a:t>
            </a:r>
            <a:r>
              <a:rPr spc="-65" dirty="0"/>
              <a:t>toisiinsa,</a:t>
            </a:r>
            <a:r>
              <a:rPr spc="-85" dirty="0"/>
              <a:t> </a:t>
            </a:r>
            <a:r>
              <a:rPr spc="-55" dirty="0"/>
              <a:t>kuten</a:t>
            </a:r>
            <a:r>
              <a:rPr spc="-85" dirty="0"/>
              <a:t> </a:t>
            </a:r>
            <a:r>
              <a:rPr spc="-25" dirty="0"/>
              <a:t>puettava</a:t>
            </a:r>
            <a:r>
              <a:rPr spc="-85" dirty="0"/>
              <a:t> </a:t>
            </a:r>
            <a:r>
              <a:rPr spc="-60" dirty="0"/>
              <a:t>terveysteknologia</a:t>
            </a:r>
            <a:r>
              <a:rPr spc="-85" dirty="0"/>
              <a:t> </a:t>
            </a:r>
            <a:r>
              <a:rPr spc="-55" dirty="0"/>
              <a:t>ja</a:t>
            </a:r>
            <a:r>
              <a:rPr spc="-85" dirty="0"/>
              <a:t> </a:t>
            </a:r>
            <a:r>
              <a:rPr spc="-55" dirty="0"/>
              <a:t>lisätty</a:t>
            </a:r>
            <a:r>
              <a:rPr spc="-85" dirty="0"/>
              <a:t> </a:t>
            </a:r>
            <a:r>
              <a:rPr spc="-10" dirty="0"/>
              <a:t>todellisuus.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pc="-10" dirty="0"/>
          </a:p>
          <a:p>
            <a:pPr marL="12700" marR="21590">
              <a:lnSpc>
                <a:spcPct val="116100"/>
              </a:lnSpc>
            </a:pPr>
            <a:r>
              <a:rPr spc="-20" dirty="0"/>
              <a:t>Mielen</a:t>
            </a:r>
            <a:r>
              <a:rPr spc="-90" dirty="0"/>
              <a:t> </a:t>
            </a:r>
            <a:r>
              <a:rPr spc="-55" dirty="0"/>
              <a:t>hyvinvointi</a:t>
            </a:r>
            <a:r>
              <a:rPr spc="-85" dirty="0"/>
              <a:t> </a:t>
            </a:r>
            <a:r>
              <a:rPr spc="-50" dirty="0"/>
              <a:t>heikkenee</a:t>
            </a:r>
            <a:r>
              <a:rPr spc="-90" dirty="0"/>
              <a:t> </a:t>
            </a:r>
            <a:r>
              <a:rPr spc="-55" dirty="0"/>
              <a:t>ja</a:t>
            </a:r>
            <a:r>
              <a:rPr spc="-85" dirty="0"/>
              <a:t> </a:t>
            </a:r>
            <a:r>
              <a:rPr spc="-55" dirty="0"/>
              <a:t>sosiaalisten</a:t>
            </a:r>
            <a:r>
              <a:rPr spc="-85" dirty="0"/>
              <a:t> </a:t>
            </a:r>
            <a:r>
              <a:rPr spc="-45" dirty="0"/>
              <a:t>tilanteiden</a:t>
            </a:r>
            <a:r>
              <a:rPr spc="-90" dirty="0"/>
              <a:t> </a:t>
            </a:r>
            <a:r>
              <a:rPr spc="-50" dirty="0"/>
              <a:t>pelot</a:t>
            </a:r>
            <a:r>
              <a:rPr spc="-85" dirty="0"/>
              <a:t> </a:t>
            </a:r>
            <a:r>
              <a:rPr spc="-55" dirty="0"/>
              <a:t>kasvavat,</a:t>
            </a:r>
            <a:r>
              <a:rPr spc="-85" dirty="0"/>
              <a:t> </a:t>
            </a:r>
            <a:r>
              <a:rPr spc="-20" dirty="0"/>
              <a:t>joka </a:t>
            </a:r>
            <a:r>
              <a:rPr spc="-55" dirty="0"/>
              <a:t>lisää</a:t>
            </a:r>
            <a:r>
              <a:rPr spc="-85" dirty="0"/>
              <a:t> </a:t>
            </a:r>
            <a:r>
              <a:rPr spc="-55" dirty="0"/>
              <a:t>syrjäytymistä</a:t>
            </a:r>
            <a:r>
              <a:rPr spc="-85" dirty="0"/>
              <a:t> </a:t>
            </a:r>
            <a:r>
              <a:rPr spc="-55" dirty="0"/>
              <a:t>ja</a:t>
            </a:r>
            <a:r>
              <a:rPr spc="-85" dirty="0"/>
              <a:t> </a:t>
            </a:r>
            <a:r>
              <a:rPr spc="-55" dirty="0"/>
              <a:t>polarisoitumista.</a:t>
            </a:r>
            <a:r>
              <a:rPr spc="-85" dirty="0"/>
              <a:t> </a:t>
            </a:r>
            <a:r>
              <a:rPr spc="-25" dirty="0"/>
              <a:t>Luonnon</a:t>
            </a:r>
            <a:r>
              <a:rPr spc="-85" dirty="0"/>
              <a:t> </a:t>
            </a:r>
            <a:r>
              <a:rPr spc="-55" dirty="0"/>
              <a:t>ja</a:t>
            </a:r>
            <a:r>
              <a:rPr spc="-85" dirty="0"/>
              <a:t> </a:t>
            </a:r>
            <a:r>
              <a:rPr spc="-40" dirty="0"/>
              <a:t>luontoyhteyden</a:t>
            </a:r>
            <a:r>
              <a:rPr spc="-85" dirty="0"/>
              <a:t> </a:t>
            </a:r>
            <a:r>
              <a:rPr spc="-10" dirty="0"/>
              <a:t>merkitys </a:t>
            </a:r>
            <a:r>
              <a:rPr spc="-55" dirty="0"/>
              <a:t>korostuu</a:t>
            </a:r>
            <a:r>
              <a:rPr spc="-95" dirty="0"/>
              <a:t> </a:t>
            </a:r>
            <a:r>
              <a:rPr spc="-45" dirty="0"/>
              <a:t>ihmisten</a:t>
            </a:r>
            <a:r>
              <a:rPr spc="-95" dirty="0"/>
              <a:t> </a:t>
            </a:r>
            <a:r>
              <a:rPr spc="-45" dirty="0"/>
              <a:t>hyvinvointia</a:t>
            </a:r>
            <a:r>
              <a:rPr spc="-90" dirty="0"/>
              <a:t> </a:t>
            </a:r>
            <a:r>
              <a:rPr spc="-35" dirty="0"/>
              <a:t>tukevana</a:t>
            </a:r>
            <a:r>
              <a:rPr spc="-95" dirty="0"/>
              <a:t> </a:t>
            </a:r>
            <a:r>
              <a:rPr spc="-60" dirty="0"/>
              <a:t>tekijänä,</a:t>
            </a:r>
            <a:r>
              <a:rPr spc="-90" dirty="0"/>
              <a:t> </a:t>
            </a:r>
            <a:r>
              <a:rPr spc="-65" dirty="0"/>
              <a:t>jolloin</a:t>
            </a:r>
            <a:r>
              <a:rPr spc="-95" dirty="0"/>
              <a:t> </a:t>
            </a:r>
            <a:r>
              <a:rPr spc="-10" dirty="0"/>
              <a:t>palveluissa </a:t>
            </a:r>
            <a:r>
              <a:rPr spc="-35" dirty="0"/>
              <a:t>käytetään</a:t>
            </a:r>
            <a:r>
              <a:rPr spc="-85" dirty="0"/>
              <a:t> </a:t>
            </a:r>
            <a:r>
              <a:rPr spc="-50" dirty="0"/>
              <a:t>tulevaisuudessa</a:t>
            </a:r>
            <a:r>
              <a:rPr spc="-80" dirty="0"/>
              <a:t> </a:t>
            </a:r>
            <a:r>
              <a:rPr spc="-20" dirty="0"/>
              <a:t>yhä</a:t>
            </a:r>
            <a:r>
              <a:rPr spc="-80" dirty="0"/>
              <a:t> </a:t>
            </a:r>
            <a:r>
              <a:rPr spc="-10" dirty="0"/>
              <a:t>enemmän</a:t>
            </a:r>
            <a:r>
              <a:rPr spc="-85" dirty="0"/>
              <a:t> </a:t>
            </a:r>
            <a:r>
              <a:rPr spc="-50" dirty="0"/>
              <a:t>luontolähtöisempiä</a:t>
            </a:r>
            <a:r>
              <a:rPr spc="-80" dirty="0"/>
              <a:t> </a:t>
            </a:r>
            <a:r>
              <a:rPr spc="-10" dirty="0"/>
              <a:t>menetelmiä. </a:t>
            </a:r>
            <a:r>
              <a:rPr spc="-75" dirty="0"/>
              <a:t>Yksilöiden</a:t>
            </a:r>
            <a:r>
              <a:rPr spc="-90" dirty="0"/>
              <a:t> </a:t>
            </a:r>
            <a:r>
              <a:rPr spc="-35" dirty="0"/>
              <a:t>mielen</a:t>
            </a:r>
            <a:r>
              <a:rPr spc="-85" dirty="0"/>
              <a:t> </a:t>
            </a:r>
            <a:r>
              <a:rPr spc="-55" dirty="0"/>
              <a:t>hyvinvointi</a:t>
            </a:r>
            <a:r>
              <a:rPr spc="-85" dirty="0"/>
              <a:t> </a:t>
            </a:r>
            <a:r>
              <a:rPr spc="-35" dirty="0"/>
              <a:t>koetaan</a:t>
            </a:r>
            <a:r>
              <a:rPr spc="-90" dirty="0"/>
              <a:t> </a:t>
            </a:r>
            <a:r>
              <a:rPr spc="-70" dirty="0"/>
              <a:t>poliittiseksi</a:t>
            </a:r>
            <a:r>
              <a:rPr spc="-85" dirty="0"/>
              <a:t> </a:t>
            </a:r>
            <a:r>
              <a:rPr spc="-80" dirty="0"/>
              <a:t>asiaksi,</a:t>
            </a:r>
            <a:r>
              <a:rPr spc="-85" dirty="0"/>
              <a:t> </a:t>
            </a:r>
            <a:r>
              <a:rPr spc="-70" dirty="0"/>
              <a:t>joka</a:t>
            </a:r>
            <a:r>
              <a:rPr spc="-90" dirty="0"/>
              <a:t> </a:t>
            </a:r>
            <a:r>
              <a:rPr spc="-55" dirty="0"/>
              <a:t>vaatii</a:t>
            </a:r>
            <a:r>
              <a:rPr spc="-85" dirty="0"/>
              <a:t> </a:t>
            </a:r>
            <a:r>
              <a:rPr spc="-10" dirty="0"/>
              <a:t>yhteisiä </a:t>
            </a:r>
            <a:r>
              <a:rPr spc="-60" dirty="0"/>
              <a:t>toimia.</a:t>
            </a:r>
            <a:r>
              <a:rPr spc="-90" dirty="0"/>
              <a:t> </a:t>
            </a:r>
            <a:r>
              <a:rPr spc="-60" dirty="0"/>
              <a:t>Koulutuksessa</a:t>
            </a:r>
            <a:r>
              <a:rPr spc="-85" dirty="0"/>
              <a:t> </a:t>
            </a:r>
            <a:r>
              <a:rPr spc="-35" dirty="0"/>
              <a:t>pyritään</a:t>
            </a:r>
            <a:r>
              <a:rPr spc="-85" dirty="0"/>
              <a:t> </a:t>
            </a:r>
            <a:r>
              <a:rPr spc="-35" dirty="0"/>
              <a:t>lisäämään</a:t>
            </a:r>
            <a:r>
              <a:rPr spc="-85" dirty="0"/>
              <a:t> </a:t>
            </a:r>
            <a:r>
              <a:rPr spc="-65" dirty="0"/>
              <a:t>yksilön</a:t>
            </a:r>
            <a:r>
              <a:rPr spc="-90" dirty="0"/>
              <a:t> </a:t>
            </a:r>
            <a:r>
              <a:rPr spc="-45" dirty="0"/>
              <a:t>vaikuttamismahdollisuuksia </a:t>
            </a:r>
            <a:r>
              <a:rPr spc="-50" dirty="0"/>
              <a:t>oppilaskuntatoiminnalla</a:t>
            </a:r>
            <a:r>
              <a:rPr spc="-75" dirty="0"/>
              <a:t> </a:t>
            </a:r>
            <a:r>
              <a:rPr spc="-65" dirty="0"/>
              <a:t>sekä</a:t>
            </a:r>
            <a:r>
              <a:rPr spc="-70" dirty="0"/>
              <a:t> </a:t>
            </a:r>
            <a:r>
              <a:rPr dirty="0"/>
              <a:t>EU:n</a:t>
            </a:r>
            <a:r>
              <a:rPr spc="-75" dirty="0"/>
              <a:t> </a:t>
            </a:r>
            <a:r>
              <a:rPr spc="-55" dirty="0"/>
              <a:t>kansalaistaitoja</a:t>
            </a:r>
            <a:r>
              <a:rPr spc="-70" dirty="0"/>
              <a:t> </a:t>
            </a:r>
            <a:r>
              <a:rPr spc="-55" dirty="0"/>
              <a:t>ja</a:t>
            </a:r>
            <a:r>
              <a:rPr spc="-75" dirty="0"/>
              <a:t> </a:t>
            </a:r>
            <a:r>
              <a:rPr spc="-10" dirty="0"/>
              <a:t>yhteiskuntaosaamista opettamalla.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pc="-10" dirty="0"/>
          </a:p>
          <a:p>
            <a:pPr marL="12700" marR="5080">
              <a:lnSpc>
                <a:spcPct val="116100"/>
              </a:lnSpc>
            </a:pPr>
            <a:r>
              <a:rPr spc="-45" dirty="0"/>
              <a:t>Ihmiset</a:t>
            </a:r>
            <a:r>
              <a:rPr spc="-100" dirty="0"/>
              <a:t> </a:t>
            </a:r>
            <a:r>
              <a:rPr spc="-35" dirty="0"/>
              <a:t>arvostavat</a:t>
            </a:r>
            <a:r>
              <a:rPr spc="-100" dirty="0"/>
              <a:t> </a:t>
            </a:r>
            <a:r>
              <a:rPr spc="-55" dirty="0"/>
              <a:t>ja</a:t>
            </a:r>
            <a:r>
              <a:rPr spc="-95" dirty="0"/>
              <a:t> </a:t>
            </a:r>
            <a:r>
              <a:rPr spc="-45" dirty="0"/>
              <a:t>kaipaavat</a:t>
            </a:r>
            <a:r>
              <a:rPr spc="-100" dirty="0"/>
              <a:t> </a:t>
            </a:r>
            <a:r>
              <a:rPr spc="-60" dirty="0"/>
              <a:t>fyysisiä</a:t>
            </a:r>
            <a:r>
              <a:rPr spc="-100" dirty="0"/>
              <a:t> </a:t>
            </a:r>
            <a:r>
              <a:rPr spc="-35" dirty="0"/>
              <a:t>tapaamisia</a:t>
            </a:r>
            <a:r>
              <a:rPr spc="-95" dirty="0"/>
              <a:t> </a:t>
            </a:r>
            <a:r>
              <a:rPr spc="-55" dirty="0"/>
              <a:t>ja</a:t>
            </a:r>
            <a:r>
              <a:rPr spc="-100" dirty="0"/>
              <a:t> </a:t>
            </a:r>
            <a:r>
              <a:rPr spc="-55" dirty="0"/>
              <a:t>kehollisuutta</a:t>
            </a:r>
            <a:r>
              <a:rPr spc="-100" dirty="0"/>
              <a:t> </a:t>
            </a:r>
            <a:r>
              <a:rPr spc="-10" dirty="0"/>
              <a:t>enemmän </a:t>
            </a:r>
            <a:r>
              <a:rPr spc="-50" dirty="0"/>
              <a:t>niiden</a:t>
            </a:r>
            <a:r>
              <a:rPr spc="-95" dirty="0"/>
              <a:t> </a:t>
            </a:r>
            <a:r>
              <a:rPr spc="-35" dirty="0"/>
              <a:t>vähentyessä.</a:t>
            </a:r>
            <a:r>
              <a:rPr spc="-95" dirty="0"/>
              <a:t> </a:t>
            </a:r>
            <a:r>
              <a:rPr spc="-60" dirty="0"/>
              <a:t>Inhimilliset</a:t>
            </a:r>
            <a:r>
              <a:rPr spc="-95" dirty="0"/>
              <a:t> </a:t>
            </a:r>
            <a:r>
              <a:rPr spc="-20" dirty="0"/>
              <a:t>arvot</a:t>
            </a:r>
            <a:r>
              <a:rPr spc="-95" dirty="0"/>
              <a:t> </a:t>
            </a:r>
            <a:r>
              <a:rPr spc="-55" dirty="0"/>
              <a:t>ja</a:t>
            </a:r>
            <a:r>
              <a:rPr spc="-95" dirty="0"/>
              <a:t> </a:t>
            </a:r>
            <a:r>
              <a:rPr spc="-50" dirty="0"/>
              <a:t>empatiakyky</a:t>
            </a:r>
            <a:r>
              <a:rPr spc="-95" dirty="0"/>
              <a:t> </a:t>
            </a:r>
            <a:r>
              <a:rPr spc="-10" dirty="0"/>
              <a:t>kasvattavat </a:t>
            </a:r>
            <a:r>
              <a:rPr spc="-50" dirty="0"/>
              <a:t>merkitystään</a:t>
            </a:r>
            <a:r>
              <a:rPr spc="-55" dirty="0"/>
              <a:t> </a:t>
            </a:r>
            <a:r>
              <a:rPr spc="-50" dirty="0"/>
              <a:t>verkkoympäristössä</a:t>
            </a:r>
            <a:r>
              <a:rPr spc="-55" dirty="0"/>
              <a:t> </a:t>
            </a:r>
            <a:r>
              <a:rPr spc="-50" dirty="0"/>
              <a:t>toimimisen</a:t>
            </a:r>
            <a:r>
              <a:rPr spc="-55" dirty="0"/>
              <a:t> lisääntyessä. Yhteisöllisyyden </a:t>
            </a:r>
            <a:r>
              <a:rPr spc="-25" dirty="0"/>
              <a:t>ja </a:t>
            </a:r>
            <a:r>
              <a:rPr spc="-30" dirty="0"/>
              <a:t>vapaa-</a:t>
            </a:r>
            <a:r>
              <a:rPr spc="-20" dirty="0"/>
              <a:t>ajan</a:t>
            </a:r>
            <a:r>
              <a:rPr spc="-105" dirty="0"/>
              <a:t> </a:t>
            </a:r>
            <a:r>
              <a:rPr spc="-45" dirty="0"/>
              <a:t>toimintojen</a:t>
            </a:r>
            <a:r>
              <a:rPr spc="-105" dirty="0"/>
              <a:t> </a:t>
            </a:r>
            <a:r>
              <a:rPr spc="-55" dirty="0"/>
              <a:t>merkitys</a:t>
            </a:r>
            <a:r>
              <a:rPr spc="-105" dirty="0"/>
              <a:t> </a:t>
            </a:r>
            <a:r>
              <a:rPr spc="-55" dirty="0"/>
              <a:t>korostuu,</a:t>
            </a:r>
            <a:r>
              <a:rPr spc="-105" dirty="0"/>
              <a:t> </a:t>
            </a:r>
            <a:r>
              <a:rPr spc="-65" dirty="0"/>
              <a:t>jolloin</a:t>
            </a:r>
            <a:r>
              <a:rPr spc="-105" dirty="0"/>
              <a:t> </a:t>
            </a:r>
            <a:r>
              <a:rPr spc="-40" dirty="0"/>
              <a:t>muodostuu</a:t>
            </a:r>
            <a:r>
              <a:rPr spc="-100" dirty="0"/>
              <a:t> </a:t>
            </a:r>
            <a:r>
              <a:rPr spc="-10" dirty="0"/>
              <a:t>uudenlaisia yhteisöjä.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7990" y="916298"/>
            <a:ext cx="602869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pc="-250" dirty="0"/>
              <a:t>Elämä</a:t>
            </a:r>
            <a:r>
              <a:rPr spc="-210" dirty="0"/>
              <a:t> </a:t>
            </a:r>
            <a:r>
              <a:rPr spc="-140" dirty="0"/>
              <a:t>virtuaalimaailmassa: </a:t>
            </a:r>
            <a:r>
              <a:rPr spc="-125" dirty="0"/>
              <a:t>Hyvinvointi</a:t>
            </a:r>
            <a:r>
              <a:rPr spc="-229" dirty="0"/>
              <a:t> </a:t>
            </a:r>
            <a:r>
              <a:rPr spc="-170" dirty="0"/>
              <a:t>ja</a:t>
            </a:r>
            <a:r>
              <a:rPr spc="-229" dirty="0"/>
              <a:t> </a:t>
            </a:r>
            <a:r>
              <a:rPr spc="-175" dirty="0"/>
              <a:t>yhteisöllisyys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87014" y="291206"/>
            <a:ext cx="5791200" cy="9705975"/>
            <a:chOff x="12187014" y="291206"/>
            <a:chExt cx="5791200" cy="9705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87014" y="291206"/>
              <a:ext cx="5791199" cy="9705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10720" y="596682"/>
              <a:ext cx="2085974" cy="8667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37800" y="2018485"/>
            <a:ext cx="10774680" cy="722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75" dirty="0">
                <a:latin typeface="Tahoma"/>
                <a:cs typeface="Tahoma"/>
              </a:rPr>
              <a:t>Mikrokredentiaalit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ja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tutkinnon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osaa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pienemmät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kokonaisuudet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mahdollistavat </a:t>
            </a:r>
            <a:r>
              <a:rPr sz="2300" spc="75" dirty="0">
                <a:latin typeface="Tahoma"/>
                <a:cs typeface="Tahoma"/>
              </a:rPr>
              <a:t>työelämän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tarpeen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ja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yksilön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osaamisen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kohtaamisen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nopeasti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muuttuvassa </a:t>
            </a:r>
            <a:r>
              <a:rPr sz="2300" spc="55" dirty="0">
                <a:latin typeface="Tahoma"/>
                <a:cs typeface="Tahoma"/>
              </a:rPr>
              <a:t>työelämässä.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Niiden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avulla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osaaminen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tulee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näkyväksi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itselle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ja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muille.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Tämän </a:t>
            </a:r>
            <a:r>
              <a:rPr sz="2300" spc="50" dirty="0">
                <a:latin typeface="Tahoma"/>
                <a:cs typeface="Tahoma"/>
              </a:rPr>
              <a:t>avulla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yksilön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itsetuntemus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ja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toimijuus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kasvavat.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Yksilön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osaamisprofiili tallennetaan</a:t>
            </a:r>
            <a:r>
              <a:rPr sz="2300" spc="-12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yksilölle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itselleen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kätevään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muotoon.</a:t>
            </a:r>
            <a:endParaRPr sz="2300">
              <a:latin typeface="Tahoma"/>
              <a:cs typeface="Tahoma"/>
            </a:endParaRPr>
          </a:p>
          <a:p>
            <a:pPr marL="12700" marR="519430">
              <a:lnSpc>
                <a:spcPct val="114100"/>
              </a:lnSpc>
            </a:pPr>
            <a:r>
              <a:rPr sz="2300" spc="50" dirty="0">
                <a:latin typeface="Tahoma"/>
                <a:cs typeface="Tahoma"/>
              </a:rPr>
              <a:t>Koulutuksenjärjestäjän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tulee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osata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hyödyntää</a:t>
            </a:r>
            <a:r>
              <a:rPr sz="2300" spc="-90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mikrokredentiaaleja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ja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pieniä osakokonaisuuksia.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Tämä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vaatii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henkilöstön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osaamisen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spc="40" dirty="0">
                <a:latin typeface="Tahoma"/>
                <a:cs typeface="Tahoma"/>
              </a:rPr>
              <a:t>kehittämistä.</a:t>
            </a:r>
            <a:endParaRPr sz="2300">
              <a:latin typeface="Tahoma"/>
              <a:cs typeface="Tahoma"/>
            </a:endParaRPr>
          </a:p>
          <a:p>
            <a:pPr marL="12700" marR="91440">
              <a:lnSpc>
                <a:spcPct val="114100"/>
              </a:lnSpc>
            </a:pPr>
            <a:r>
              <a:rPr sz="2300" spc="60" dirty="0">
                <a:latin typeface="Tahoma"/>
                <a:cs typeface="Tahoma"/>
              </a:rPr>
              <a:t>Tulevaisuudessa</a:t>
            </a:r>
            <a:r>
              <a:rPr sz="2300" spc="-3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ketteryys</a:t>
            </a:r>
            <a:r>
              <a:rPr sz="2300" spc="-3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ja</a:t>
            </a:r>
            <a:r>
              <a:rPr sz="2300" spc="-2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joustavuus</a:t>
            </a:r>
            <a:r>
              <a:rPr sz="2300" spc="-30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korostuvat</a:t>
            </a:r>
            <a:r>
              <a:rPr sz="2300" spc="-2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niin</a:t>
            </a:r>
            <a:r>
              <a:rPr sz="2300" spc="-3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yksilö-</a:t>
            </a:r>
            <a:r>
              <a:rPr sz="2300" spc="-25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kuin organisaatiotasollakin.</a:t>
            </a:r>
            <a:r>
              <a:rPr sz="2300" spc="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Yritysten</a:t>
            </a:r>
            <a:r>
              <a:rPr sz="2300" spc="5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rooli</a:t>
            </a:r>
            <a:r>
              <a:rPr sz="2300" spc="1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kouluttajina</a:t>
            </a:r>
            <a:r>
              <a:rPr sz="2300" spc="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kasvaa,</a:t>
            </a:r>
            <a:r>
              <a:rPr sz="2300" spc="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kun </a:t>
            </a:r>
            <a:r>
              <a:rPr sz="2300" spc="65" dirty="0">
                <a:latin typeface="Tahoma"/>
                <a:cs typeface="Tahoma"/>
              </a:rPr>
              <a:t>mikrokredentiaaleja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tunnistetaan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ja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tunnustetaan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työelämässä.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Osaamisen </a:t>
            </a:r>
            <a:r>
              <a:rPr sz="2300" spc="85" dirty="0">
                <a:latin typeface="Tahoma"/>
                <a:cs typeface="Tahoma"/>
              </a:rPr>
              <a:t>todentaminen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muuttaa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muotoaan,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esim.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perinteisen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cv:n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rooli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työllistymisessä </a:t>
            </a:r>
            <a:r>
              <a:rPr sz="2300" dirty="0">
                <a:latin typeface="Tahoma"/>
                <a:cs typeface="Tahoma"/>
              </a:rPr>
              <a:t>vähenee.</a:t>
            </a:r>
            <a:r>
              <a:rPr sz="2300" spc="10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Työelämätaidot</a:t>
            </a:r>
            <a:r>
              <a:rPr sz="2300" spc="15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kuten</a:t>
            </a:r>
            <a:r>
              <a:rPr sz="2300" spc="1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yhteistyö,</a:t>
            </a:r>
            <a:r>
              <a:rPr sz="2300" spc="1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itsensä</a:t>
            </a:r>
            <a:r>
              <a:rPr sz="2300" spc="10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johtaminen</a:t>
            </a:r>
            <a:r>
              <a:rPr sz="2300" spc="15" dirty="0">
                <a:latin typeface="Tahoma"/>
                <a:cs typeface="Tahoma"/>
              </a:rPr>
              <a:t> </a:t>
            </a:r>
            <a:r>
              <a:rPr sz="2300" spc="-25" dirty="0">
                <a:latin typeface="Tahoma"/>
                <a:cs typeface="Tahoma"/>
              </a:rPr>
              <a:t>ja </a:t>
            </a:r>
            <a:r>
              <a:rPr sz="2300" spc="70" dirty="0">
                <a:latin typeface="Tahoma"/>
                <a:cs typeface="Tahoma"/>
              </a:rPr>
              <a:t>tiedonhankintataidot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ovat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tulevaisuudessa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tärkeää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osaamista,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jota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voidaan </a:t>
            </a:r>
            <a:r>
              <a:rPr sz="2300" spc="75" dirty="0">
                <a:latin typeface="Tahoma"/>
                <a:cs typeface="Tahoma"/>
              </a:rPr>
              <a:t>todentaa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ja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arvioida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65" dirty="0">
                <a:latin typeface="Tahoma"/>
                <a:cs typeface="Tahoma"/>
              </a:rPr>
              <a:t>mikrokredentiaaleja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hyödyntäen.</a:t>
            </a:r>
            <a:endParaRPr sz="2300">
              <a:latin typeface="Tahoma"/>
              <a:cs typeface="Tahoma"/>
            </a:endParaRPr>
          </a:p>
          <a:p>
            <a:pPr marL="12700" marR="25400">
              <a:lnSpc>
                <a:spcPct val="114100"/>
              </a:lnSpc>
            </a:pPr>
            <a:r>
              <a:rPr sz="2300" spc="75" dirty="0">
                <a:latin typeface="Tahoma"/>
                <a:cs typeface="Tahoma"/>
              </a:rPr>
              <a:t>Mikrokredentiaalit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45" dirty="0">
                <a:latin typeface="Tahoma"/>
                <a:cs typeface="Tahoma"/>
              </a:rPr>
              <a:t>tukevat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uudenlaisten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55" dirty="0">
                <a:latin typeface="Tahoma"/>
                <a:cs typeface="Tahoma"/>
              </a:rPr>
              <a:t>työtehtävien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löytämisessä,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kun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yksilön </a:t>
            </a:r>
            <a:r>
              <a:rPr sz="2300" spc="65" dirty="0">
                <a:latin typeface="Tahoma"/>
                <a:cs typeface="Tahoma"/>
              </a:rPr>
              <a:t>tunnistettu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90" dirty="0">
                <a:latin typeface="Tahoma"/>
                <a:cs typeface="Tahoma"/>
              </a:rPr>
              <a:t>osaaminen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voidaan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ketterämmin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yhdistää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työelämän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50" dirty="0">
                <a:latin typeface="Tahoma"/>
                <a:cs typeface="Tahoma"/>
              </a:rPr>
              <a:t>tarpeisiin.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110" dirty="0">
                <a:latin typeface="Tahoma"/>
                <a:cs typeface="Tahoma"/>
              </a:rPr>
              <a:t>On </a:t>
            </a:r>
            <a:r>
              <a:rPr sz="2300" spc="65" dirty="0">
                <a:latin typeface="Tahoma"/>
                <a:cs typeface="Tahoma"/>
              </a:rPr>
              <a:t>kuitenkin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mahdollista,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että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75" dirty="0">
                <a:latin typeface="Tahoma"/>
                <a:cs typeface="Tahoma"/>
              </a:rPr>
              <a:t>uraorientaatio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vaikeutuu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tutkintoa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spc="85" dirty="0">
                <a:latin typeface="Tahoma"/>
                <a:cs typeface="Tahoma"/>
              </a:rPr>
              <a:t>pienempien </a:t>
            </a:r>
            <a:r>
              <a:rPr sz="2300" spc="80" dirty="0">
                <a:latin typeface="Tahoma"/>
                <a:cs typeface="Tahoma"/>
              </a:rPr>
              <a:t>osakokonaisuuksien</a:t>
            </a:r>
            <a:r>
              <a:rPr sz="2300" spc="-125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yleistyessä.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800" y="617611"/>
            <a:ext cx="1105789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pc="-135" dirty="0"/>
              <a:t>Mikrokredentiaalien</a:t>
            </a:r>
            <a:r>
              <a:rPr spc="-204" dirty="0"/>
              <a:t> </a:t>
            </a:r>
            <a:r>
              <a:rPr spc="-170" dirty="0"/>
              <a:t>ja</a:t>
            </a:r>
            <a:r>
              <a:rPr spc="-200" dirty="0"/>
              <a:t> </a:t>
            </a:r>
            <a:r>
              <a:rPr spc="-85" dirty="0"/>
              <a:t>tutkinnon</a:t>
            </a:r>
            <a:r>
              <a:rPr spc="-204" dirty="0"/>
              <a:t> </a:t>
            </a:r>
            <a:r>
              <a:rPr spc="-265" dirty="0"/>
              <a:t>osaa</a:t>
            </a:r>
            <a:r>
              <a:rPr spc="-200" dirty="0"/>
              <a:t> </a:t>
            </a:r>
            <a:r>
              <a:rPr spc="-95" dirty="0"/>
              <a:t>pienempien </a:t>
            </a:r>
            <a:r>
              <a:rPr spc="-165" dirty="0"/>
              <a:t>kokonaisuuksin</a:t>
            </a:r>
            <a:r>
              <a:rPr spc="-200" dirty="0"/>
              <a:t> </a:t>
            </a:r>
            <a:r>
              <a:rPr spc="-120" dirty="0"/>
              <a:t>hyödyntäminen</a:t>
            </a:r>
            <a:r>
              <a:rPr spc="-200" dirty="0"/>
              <a:t> </a:t>
            </a:r>
            <a:r>
              <a:rPr spc="-30" dirty="0"/>
              <a:t>kasvaa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39715" y="291206"/>
            <a:ext cx="6638925" cy="9705975"/>
            <a:chOff x="11339715" y="291206"/>
            <a:chExt cx="6638925" cy="9705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9715" y="291206"/>
              <a:ext cx="6638924" cy="9705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10720" y="596682"/>
              <a:ext cx="2085974" cy="8667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37800" y="1959287"/>
            <a:ext cx="10200640" cy="762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0">
              <a:lnSpc>
                <a:spcPct val="114100"/>
              </a:lnSpc>
              <a:spcBef>
                <a:spcPts val="100"/>
              </a:spcBef>
            </a:pPr>
            <a:r>
              <a:rPr sz="2300" spc="-45" dirty="0">
                <a:latin typeface="Lucida Sans"/>
                <a:cs typeface="Lucida Sans"/>
              </a:rPr>
              <a:t>Ihmiset</a:t>
            </a:r>
            <a:r>
              <a:rPr sz="2300" spc="-125" dirty="0">
                <a:latin typeface="Lucida Sans"/>
                <a:cs typeface="Lucida Sans"/>
              </a:rPr>
              <a:t> </a:t>
            </a:r>
            <a:r>
              <a:rPr sz="2300" spc="-45" dirty="0">
                <a:latin typeface="Lucida Sans"/>
                <a:cs typeface="Lucida Sans"/>
              </a:rPr>
              <a:t>pitävät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45" dirty="0">
                <a:latin typeface="Lucida Sans"/>
                <a:cs typeface="Lucida Sans"/>
              </a:rPr>
              <a:t>yhdessä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tekemistä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ja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työskentelyä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toisten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hyväksi </a:t>
            </a:r>
            <a:r>
              <a:rPr sz="2300" spc="-35" dirty="0">
                <a:latin typeface="Lucida Sans"/>
                <a:cs typeface="Lucida Sans"/>
              </a:rPr>
              <a:t>tärkeämpänä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75" dirty="0">
                <a:latin typeface="Lucida Sans"/>
                <a:cs typeface="Lucida Sans"/>
              </a:rPr>
              <a:t>kuin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aikaisemmin.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Verkostomainen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työskentely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kasvaa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ja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25" dirty="0">
                <a:latin typeface="Lucida Sans"/>
                <a:cs typeface="Lucida Sans"/>
              </a:rPr>
              <a:t>se </a:t>
            </a:r>
            <a:r>
              <a:rPr sz="2300" spc="-55" dirty="0">
                <a:latin typeface="Lucida Sans"/>
                <a:cs typeface="Lucida Sans"/>
              </a:rPr>
              <a:t>lisää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vaikuttamisen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mahdollisuuksia.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Elämyksellisyyden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merkitys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25" dirty="0">
                <a:latin typeface="Lucida Sans"/>
                <a:cs typeface="Lucida Sans"/>
              </a:rPr>
              <a:t>ja </a:t>
            </a:r>
            <a:r>
              <a:rPr sz="2300" spc="-50" dirty="0">
                <a:latin typeface="Lucida Sans"/>
                <a:cs typeface="Lucida Sans"/>
              </a:rPr>
              <a:t>korostaminen</a:t>
            </a:r>
            <a:r>
              <a:rPr sz="2300" spc="-70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palvelukokemuksen</a:t>
            </a:r>
            <a:r>
              <a:rPr sz="2300" spc="-65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kehittämisessä</a:t>
            </a:r>
            <a:r>
              <a:rPr sz="2300" spc="-65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lisääntyy.</a:t>
            </a:r>
            <a:endParaRPr sz="2300">
              <a:latin typeface="Lucida Sans"/>
              <a:cs typeface="Lucida Sans"/>
            </a:endParaRPr>
          </a:p>
          <a:p>
            <a:pPr marL="12700" marR="763905">
              <a:lnSpc>
                <a:spcPct val="114100"/>
              </a:lnSpc>
            </a:pPr>
            <a:r>
              <a:rPr sz="2300" spc="-55" dirty="0">
                <a:latin typeface="Lucida Sans"/>
                <a:cs typeface="Lucida Sans"/>
              </a:rPr>
              <a:t>Henkilökohtaisuuden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ja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80" dirty="0">
                <a:latin typeface="Lucida Sans"/>
                <a:cs typeface="Lucida Sans"/>
              </a:rPr>
              <a:t>yksilöllisen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kohtaamisen</a:t>
            </a:r>
            <a:r>
              <a:rPr sz="2300" spc="-85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merkitys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palveluissa lisääntyy.</a:t>
            </a:r>
            <a:endParaRPr sz="23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300">
              <a:latin typeface="Lucida Sans"/>
              <a:cs typeface="Lucida Sans"/>
            </a:endParaRPr>
          </a:p>
          <a:p>
            <a:pPr marL="12700" marR="5080">
              <a:lnSpc>
                <a:spcPct val="114100"/>
              </a:lnSpc>
            </a:pPr>
            <a:r>
              <a:rPr sz="2300" spc="-55" dirty="0">
                <a:latin typeface="Lucida Sans"/>
                <a:cs typeface="Lucida Sans"/>
              </a:rPr>
              <a:t>Tunteiden</a:t>
            </a:r>
            <a:r>
              <a:rPr sz="2300" spc="-114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kokeminen</a:t>
            </a:r>
            <a:r>
              <a:rPr sz="2300" spc="-114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eroaa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25" dirty="0">
                <a:latin typeface="Lucida Sans"/>
                <a:cs typeface="Lucida Sans"/>
              </a:rPr>
              <a:t>eri</a:t>
            </a:r>
            <a:r>
              <a:rPr sz="2300" spc="-114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kulttuureissa.</a:t>
            </a:r>
            <a:r>
              <a:rPr sz="2300" spc="-114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Globalisaation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25" dirty="0">
                <a:latin typeface="Lucida Sans"/>
                <a:cs typeface="Lucida Sans"/>
              </a:rPr>
              <a:t>ja </a:t>
            </a:r>
            <a:r>
              <a:rPr sz="2300" spc="-70" dirty="0">
                <a:latin typeface="Lucida Sans"/>
                <a:cs typeface="Lucida Sans"/>
              </a:rPr>
              <a:t>geopoliittisen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40" dirty="0">
                <a:latin typeface="Lucida Sans"/>
                <a:cs typeface="Lucida Sans"/>
              </a:rPr>
              <a:t>murroksen</a:t>
            </a:r>
            <a:r>
              <a:rPr sz="2300" spc="-85" dirty="0">
                <a:latin typeface="Lucida Sans"/>
                <a:cs typeface="Lucida Sans"/>
              </a:rPr>
              <a:t> </a:t>
            </a:r>
            <a:r>
              <a:rPr sz="2300" spc="-70" dirty="0">
                <a:latin typeface="Lucida Sans"/>
                <a:cs typeface="Lucida Sans"/>
              </a:rPr>
              <a:t>vuoksi</a:t>
            </a:r>
            <a:r>
              <a:rPr sz="2300" spc="-85" dirty="0">
                <a:latin typeface="Lucida Sans"/>
                <a:cs typeface="Lucida Sans"/>
              </a:rPr>
              <a:t> </a:t>
            </a:r>
            <a:r>
              <a:rPr sz="2300" spc="-45" dirty="0">
                <a:latin typeface="Lucida Sans"/>
                <a:cs typeface="Lucida Sans"/>
              </a:rPr>
              <a:t>länsimaalainen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tunnekulttuuri</a:t>
            </a:r>
            <a:r>
              <a:rPr sz="2300" spc="-85" dirty="0">
                <a:latin typeface="Lucida Sans"/>
                <a:cs typeface="Lucida Sans"/>
              </a:rPr>
              <a:t> </a:t>
            </a:r>
            <a:r>
              <a:rPr sz="2300" spc="-25" dirty="0">
                <a:latin typeface="Lucida Sans"/>
                <a:cs typeface="Lucida Sans"/>
              </a:rPr>
              <a:t>saa </a:t>
            </a:r>
            <a:r>
              <a:rPr sz="2300" spc="-55" dirty="0">
                <a:latin typeface="Lucida Sans"/>
                <a:cs typeface="Lucida Sans"/>
              </a:rPr>
              <a:t>vaikutteita</a:t>
            </a:r>
            <a:r>
              <a:rPr sz="2300" spc="-114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useista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25" dirty="0">
                <a:latin typeface="Lucida Sans"/>
                <a:cs typeface="Lucida Sans"/>
              </a:rPr>
              <a:t>eri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kulttuureista.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75" dirty="0">
                <a:latin typeface="Lucida Sans"/>
                <a:cs typeface="Lucida Sans"/>
              </a:rPr>
              <a:t>Esimerkiksi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30" dirty="0">
                <a:latin typeface="Lucida Sans"/>
                <a:cs typeface="Lucida Sans"/>
              </a:rPr>
              <a:t>Ukrainan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kasvavat </a:t>
            </a:r>
            <a:r>
              <a:rPr sz="2300" spc="-40" dirty="0">
                <a:latin typeface="Lucida Sans"/>
                <a:cs typeface="Lucida Sans"/>
              </a:rPr>
              <a:t>vähemmistöryhmät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20" dirty="0">
                <a:latin typeface="Lucida Sans"/>
                <a:cs typeface="Lucida Sans"/>
              </a:rPr>
              <a:t>Euroopan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maissa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ja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Kiinan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vaikutuspiirin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laajeneminen </a:t>
            </a:r>
            <a:r>
              <a:rPr sz="2300" spc="-35" dirty="0">
                <a:latin typeface="Lucida Sans"/>
                <a:cs typeface="Lucida Sans"/>
              </a:rPr>
              <a:t>Euroopassa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30" dirty="0">
                <a:latin typeface="Lucida Sans"/>
                <a:cs typeface="Lucida Sans"/>
              </a:rPr>
              <a:t>muovaavat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vuorovaikutusta.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Ajattelua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ja</a:t>
            </a:r>
            <a:r>
              <a:rPr sz="2300" spc="-85" dirty="0">
                <a:latin typeface="Lucida Sans"/>
                <a:cs typeface="Lucida Sans"/>
              </a:rPr>
              <a:t> </a:t>
            </a:r>
            <a:r>
              <a:rPr sz="2300" spc="-40" dirty="0">
                <a:latin typeface="Lucida Sans"/>
                <a:cs typeface="Lucida Sans"/>
              </a:rPr>
              <a:t>tunteiden</a:t>
            </a:r>
            <a:r>
              <a:rPr sz="2300" spc="-9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kokemista </a:t>
            </a:r>
            <a:r>
              <a:rPr sz="2300" spc="-35" dirty="0">
                <a:latin typeface="Lucida Sans"/>
                <a:cs typeface="Lucida Sans"/>
              </a:rPr>
              <a:t>tulee</a:t>
            </a:r>
            <a:r>
              <a:rPr sz="2300" spc="-145" dirty="0">
                <a:latin typeface="Lucida Sans"/>
                <a:cs typeface="Lucida Sans"/>
              </a:rPr>
              <a:t> </a:t>
            </a:r>
            <a:r>
              <a:rPr sz="2300" spc="-20" dirty="0">
                <a:latin typeface="Lucida Sans"/>
                <a:cs typeface="Lucida Sans"/>
              </a:rPr>
              <a:t>yhä</a:t>
            </a:r>
            <a:r>
              <a:rPr sz="2300" spc="-14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enemmän</a:t>
            </a:r>
            <a:r>
              <a:rPr sz="2300" spc="-140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pystyä</a:t>
            </a:r>
            <a:r>
              <a:rPr sz="2300" spc="-135" dirty="0">
                <a:latin typeface="Lucida Sans"/>
                <a:cs typeface="Lucida Sans"/>
              </a:rPr>
              <a:t> </a:t>
            </a:r>
            <a:r>
              <a:rPr sz="2300" spc="-35" dirty="0">
                <a:latin typeface="Lucida Sans"/>
                <a:cs typeface="Lucida Sans"/>
              </a:rPr>
              <a:t>soveltamaan</a:t>
            </a:r>
            <a:r>
              <a:rPr sz="2300" spc="-14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kulttuurisidonnaisesti.</a:t>
            </a:r>
            <a:endParaRPr sz="23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300">
              <a:latin typeface="Lucida Sans"/>
              <a:cs typeface="Lucida Sans"/>
            </a:endParaRPr>
          </a:p>
          <a:p>
            <a:pPr marL="12700" marR="229870">
              <a:lnSpc>
                <a:spcPct val="114100"/>
              </a:lnSpc>
            </a:pPr>
            <a:r>
              <a:rPr sz="2300" spc="-35" dirty="0">
                <a:latin typeface="Lucida Sans"/>
                <a:cs typeface="Lucida Sans"/>
              </a:rPr>
              <a:t>Koneet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tekevät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35" dirty="0">
                <a:latin typeface="Lucida Sans"/>
                <a:cs typeface="Lucida Sans"/>
              </a:rPr>
              <a:t>etenevässä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25" dirty="0">
                <a:latin typeface="Lucida Sans"/>
                <a:cs typeface="Lucida Sans"/>
              </a:rPr>
              <a:t>määrin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automatisoitavissa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40" dirty="0">
                <a:latin typeface="Lucida Sans"/>
                <a:cs typeface="Lucida Sans"/>
              </a:rPr>
              <a:t>olevat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70" dirty="0">
                <a:latin typeface="Lucida Sans"/>
                <a:cs typeface="Lucida Sans"/>
              </a:rPr>
              <a:t>työt.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Ihmisiä </a:t>
            </a:r>
            <a:r>
              <a:rPr sz="2300" spc="-35" dirty="0">
                <a:latin typeface="Lucida Sans"/>
                <a:cs typeface="Lucida Sans"/>
              </a:rPr>
              <a:t>tarvitaan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35" dirty="0">
                <a:latin typeface="Lucida Sans"/>
                <a:cs typeface="Lucida Sans"/>
              </a:rPr>
              <a:t>edelleen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40" dirty="0">
                <a:latin typeface="Lucida Sans"/>
                <a:cs typeface="Lucida Sans"/>
              </a:rPr>
              <a:t>tunteita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ja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inhimillisyyttä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vaativissa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työtehtävissä.</a:t>
            </a:r>
            <a:r>
              <a:rPr sz="2300" spc="-10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Siten </a:t>
            </a:r>
            <a:r>
              <a:rPr sz="2300" spc="-20" dirty="0">
                <a:latin typeface="Lucida Sans"/>
                <a:cs typeface="Lucida Sans"/>
              </a:rPr>
              <a:t>tunne-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ja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45" dirty="0">
                <a:latin typeface="Lucida Sans"/>
                <a:cs typeface="Lucida Sans"/>
              </a:rPr>
              <a:t>empatiataitoja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35" dirty="0">
                <a:latin typeface="Lucida Sans"/>
                <a:cs typeface="Lucida Sans"/>
              </a:rPr>
              <a:t>tulee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harjoitella.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Organisaation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110" dirty="0">
                <a:latin typeface="Lucida Sans"/>
                <a:cs typeface="Lucida Sans"/>
              </a:rPr>
              <a:t>kyky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arvostaa </a:t>
            </a:r>
            <a:r>
              <a:rPr sz="2300" spc="-55" dirty="0">
                <a:latin typeface="Lucida Sans"/>
                <a:cs typeface="Lucida Sans"/>
              </a:rPr>
              <a:t>henkilökunnan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inhimillisyyttä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65" dirty="0">
                <a:latin typeface="Lucida Sans"/>
                <a:cs typeface="Lucida Sans"/>
              </a:rPr>
              <a:t>ja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40" dirty="0">
                <a:latin typeface="Lucida Sans"/>
                <a:cs typeface="Lucida Sans"/>
              </a:rPr>
              <a:t>tunteita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55" dirty="0">
                <a:latin typeface="Lucida Sans"/>
                <a:cs typeface="Lucida Sans"/>
              </a:rPr>
              <a:t>lisää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henkilöstön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30" dirty="0">
                <a:latin typeface="Lucida Sans"/>
                <a:cs typeface="Lucida Sans"/>
              </a:rPr>
              <a:t>veto-</a:t>
            </a:r>
            <a:r>
              <a:rPr sz="2300" spc="-105" dirty="0">
                <a:latin typeface="Lucida Sans"/>
                <a:cs typeface="Lucida Sans"/>
              </a:rPr>
              <a:t> </a:t>
            </a:r>
            <a:r>
              <a:rPr sz="2300" spc="-25" dirty="0">
                <a:latin typeface="Lucida Sans"/>
                <a:cs typeface="Lucida Sans"/>
              </a:rPr>
              <a:t>ja </a:t>
            </a:r>
            <a:r>
              <a:rPr sz="2300" spc="-55" dirty="0">
                <a:latin typeface="Lucida Sans"/>
                <a:cs typeface="Lucida Sans"/>
              </a:rPr>
              <a:t>pitovoimaa.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Itsensä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50" dirty="0">
                <a:latin typeface="Lucida Sans"/>
                <a:cs typeface="Lucida Sans"/>
              </a:rPr>
              <a:t>johtamisen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70" dirty="0">
                <a:latin typeface="Lucida Sans"/>
                <a:cs typeface="Lucida Sans"/>
              </a:rPr>
              <a:t>kyvyn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merkitys</a:t>
            </a:r>
            <a:r>
              <a:rPr sz="2300" spc="-95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kasvaa.</a:t>
            </a:r>
            <a:endParaRPr sz="23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pc="-160" dirty="0"/>
              <a:t>Inhimillisyys</a:t>
            </a:r>
            <a:r>
              <a:rPr spc="-220" dirty="0"/>
              <a:t> </a:t>
            </a:r>
            <a:r>
              <a:rPr spc="-170" dirty="0"/>
              <a:t>ja</a:t>
            </a:r>
            <a:r>
              <a:rPr spc="-215" dirty="0"/>
              <a:t> </a:t>
            </a:r>
            <a:r>
              <a:rPr spc="-120" dirty="0"/>
              <a:t>tunteet</a:t>
            </a:r>
            <a:r>
              <a:rPr spc="-220" dirty="0"/>
              <a:t> </a:t>
            </a:r>
            <a:r>
              <a:rPr spc="-150" dirty="0"/>
              <a:t>ovat</a:t>
            </a:r>
            <a:r>
              <a:rPr spc="-215" dirty="0"/>
              <a:t> </a:t>
            </a:r>
            <a:r>
              <a:rPr spc="-85" dirty="0"/>
              <a:t>suurimpia </a:t>
            </a:r>
            <a:r>
              <a:rPr spc="-75" dirty="0"/>
              <a:t>voimavarojamme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Mukautettu</PresentationFormat>
  <Paragraphs>26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 Black</vt:lpstr>
      <vt:lpstr>Lucida Sans</vt:lpstr>
      <vt:lpstr>Tahoma</vt:lpstr>
      <vt:lpstr>Office Theme</vt:lpstr>
      <vt:lpstr>Elämä virtuaalimaailmassa: Työn, opiskelun ja pedagogiikan haasteet!</vt:lpstr>
      <vt:lpstr>Elämä virtuaalimaailmassa: Hyvinvointi ja yhteisöllisyys</vt:lpstr>
      <vt:lpstr>Mikrokredentiaalien ja tutkinnon osaa pienempien kokonaisuuksin hyödyntäminen kasvaa</vt:lpstr>
      <vt:lpstr>Inhimillisyys ja tunteet ovat suurimpia voimavarojamme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Elämä siirtyy yhä enemmissä määrin virtuaalimaailmaan. Organisaatioiden tarjoamista lähipalvelusta tulee tällöin korkean laadun palveluita. Työelämän, palveluiden ja opiskelun siirtyessä vahvemmin verkkoon, verkko-oppimisympäristön pedagogisuus ja</dc:title>
  <dc:creator>Pia Törnwall</dc:creator>
  <cp:keywords>DAGBPwc4ANg,BABjNZtGUE4</cp:keywords>
  <cp:lastModifiedBy>Törnwall Pia</cp:lastModifiedBy>
  <cp:revision>1</cp:revision>
  <dcterms:created xsi:type="dcterms:W3CDTF">2024-04-03T15:27:04Z</dcterms:created>
  <dcterms:modified xsi:type="dcterms:W3CDTF">2024-05-02T06:46:57Z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2024-04-02T00:00:00Z</vt:filetime>
  </property>
  <property fmtid="{D5CDD505-2E9C-101B-9397-08002B2CF9AE}" pid="3" name="Creator">
    <vt:lpwstr>Canva</vt:lpwstr>
  </property>
  <property fmtid="{D5CDD505-2E9C-101B-9397-08002B2CF9AE}" pid="4" name="LastSaved">
    <vt:filetime>2024-04-03T00:00:00Z</vt:filetime>
  </property>
  <property fmtid="{D5CDD505-2E9C-101B-9397-08002B2CF9AE}" pid="5" name="Producer">
    <vt:lpwstr>Canva</vt:lpwstr>
  </property>
</Properties>
</file>